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45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56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04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6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44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82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6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8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99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9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8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97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9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40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43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17CD-513F-448A-B980-951805F18CDB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4E2B04-072F-43C7-9377-D212FBF7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05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A439B-A452-4791-893D-DB728943C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D71837-E156-4ACE-A132-257FBE4A1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C3A6B7-2B39-428C-A68D-BD5B33E4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267471"/>
            <a:ext cx="10490200" cy="31615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21B8CA-485A-4762-AAC8-4FAD2F6D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3165312"/>
            <a:ext cx="11074399" cy="30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53FD9-7D6C-4618-A7C9-5553666E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4008"/>
          </a:xfrm>
        </p:spPr>
        <p:txBody>
          <a:bodyPr/>
          <a:lstStyle/>
          <a:p>
            <a:r>
              <a:rPr lang="de-DE" dirty="0"/>
              <a:t>Biogasanlage </a:t>
            </a:r>
            <a:r>
              <a:rPr lang="de-DE" dirty="0" err="1"/>
              <a:t>Dujos</a:t>
            </a:r>
            <a:r>
              <a:rPr lang="de-DE" dirty="0"/>
              <a:t> </a:t>
            </a:r>
            <a:r>
              <a:rPr lang="de-DE" dirty="0" err="1"/>
              <a:t>Holtsee</a:t>
            </a:r>
            <a:r>
              <a:rPr lang="de-DE" dirty="0"/>
              <a:t> - Besonderheiten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45ACB-4034-4B9D-BFBE-D919A528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Eine der ersten Biogasanlagen in SH, 2004 gebaut</a:t>
            </a:r>
          </a:p>
          <a:p>
            <a:endParaRPr lang="de-DE" dirty="0"/>
          </a:p>
          <a:p>
            <a:r>
              <a:rPr lang="de-DE" dirty="0"/>
              <a:t>2015 erster </a:t>
            </a:r>
            <a:r>
              <a:rPr lang="de-DE" dirty="0" err="1"/>
              <a:t>Flexbiogasmotor</a:t>
            </a:r>
            <a:r>
              <a:rPr lang="de-DE" dirty="0"/>
              <a:t> über ASL Gettorf, 800kW MWM</a:t>
            </a:r>
          </a:p>
          <a:p>
            <a:endParaRPr lang="de-DE" dirty="0"/>
          </a:p>
          <a:p>
            <a:r>
              <a:rPr lang="de-DE" dirty="0"/>
              <a:t>Derzeit doppelt überbaut, 680 kW Bemessungsleistung</a:t>
            </a:r>
          </a:p>
          <a:p>
            <a:endParaRPr lang="de-DE" dirty="0"/>
          </a:p>
          <a:p>
            <a:r>
              <a:rPr lang="de-DE" dirty="0"/>
              <a:t>Seit 01.01.2025 im 2. Vergütungszeitraum</a:t>
            </a:r>
          </a:p>
          <a:p>
            <a:endParaRPr lang="de-DE" dirty="0"/>
          </a:p>
          <a:p>
            <a:r>
              <a:rPr lang="de-DE" dirty="0"/>
              <a:t>500 m³ Wärmepufferspeicher seit 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69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AD0DE-4D63-485B-8401-326B172D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Strom dann produzieren wenn´s gebraucht wird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341EB0D-BBA2-4661-A813-19C886FC8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0" y="1930400"/>
            <a:ext cx="11103068" cy="3534508"/>
          </a:xfrm>
        </p:spPr>
      </p:pic>
    </p:spTree>
    <p:extLst>
      <p:ext uri="{BB962C8B-B14F-4D97-AF65-F5344CB8AC3E}">
        <p14:creationId xmlns:p14="http://schemas.microsoft.com/office/powerpoint/2010/main" val="125911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EDAA4-6506-41D7-90AA-2C79BA76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Wärmenetz – erste Gedanken in 2021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F5A77-5023-4EF2-B2F2-4CFFE8E9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2023: 1. Bauabschnitt mit 30 Häusern</a:t>
            </a:r>
          </a:p>
          <a:p>
            <a:endParaRPr lang="de-DE" dirty="0"/>
          </a:p>
          <a:p>
            <a:r>
              <a:rPr lang="de-DE" dirty="0"/>
              <a:t>2024 : 2. Bauabschnitt mit 30 Häusern</a:t>
            </a:r>
          </a:p>
          <a:p>
            <a:endParaRPr lang="de-DE" dirty="0"/>
          </a:p>
          <a:p>
            <a:r>
              <a:rPr lang="de-DE" dirty="0"/>
              <a:t>2026 geplant: Anschluss weiterer 120 Häuser ans Fernwärmenetz</a:t>
            </a:r>
          </a:p>
          <a:p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36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3CC11-5D14-44A0-9BBF-C755167C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A01B567-AEB2-4D47-88DD-F6FDC0359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50" y="147013"/>
            <a:ext cx="8168499" cy="65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23507-AABD-446E-B83C-3B757981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C247BE39-8F07-406A-9C29-492244EB4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9" y="66066"/>
            <a:ext cx="7803803" cy="68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7B9F7-D61D-4329-9A60-1D864D25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Zukunftsplanung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DF7AEC-C4E8-4C07-A4B6-82ED2A7EB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Weiterbetrieb mit Ausschreibung bis 2035 möglich </a:t>
            </a:r>
          </a:p>
          <a:p>
            <a:endParaRPr lang="de-DE" dirty="0"/>
          </a:p>
          <a:p>
            <a:r>
              <a:rPr lang="de-DE" dirty="0"/>
              <a:t>Weiteres BHKW mit 2500 kW am Dorfrand </a:t>
            </a:r>
          </a:p>
          <a:p>
            <a:pPr lvl="1"/>
            <a:r>
              <a:rPr lang="de-DE" dirty="0"/>
              <a:t>20 Jahre feste Vergütung!!</a:t>
            </a:r>
          </a:p>
          <a:p>
            <a:pPr lvl="1"/>
            <a:r>
              <a:rPr lang="de-DE" dirty="0"/>
              <a:t>5,8- fache Überbauung</a:t>
            </a:r>
          </a:p>
          <a:p>
            <a:pPr lvl="1"/>
            <a:endParaRPr lang="de-DE" dirty="0"/>
          </a:p>
          <a:p>
            <a:r>
              <a:rPr lang="de-DE" dirty="0"/>
              <a:t>Bau eines Gaslagers 29.000 m³</a:t>
            </a:r>
          </a:p>
          <a:p>
            <a:endParaRPr lang="de-DE" dirty="0"/>
          </a:p>
          <a:p>
            <a:r>
              <a:rPr lang="de-DE" dirty="0"/>
              <a:t>Bau eines weiteren </a:t>
            </a:r>
            <a:r>
              <a:rPr lang="de-DE" dirty="0" err="1"/>
              <a:t>Nachgärers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23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33AB8-4ADB-4BC7-AFCB-3F05F702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337573-497D-43E1-A543-C59C792E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Sommer/Winterbetrieb (150 kW / 1100 kW BL)</a:t>
            </a:r>
          </a:p>
          <a:p>
            <a:endParaRPr lang="de-DE" dirty="0"/>
          </a:p>
          <a:p>
            <a:r>
              <a:rPr lang="de-DE" dirty="0"/>
              <a:t>Anschluss eines Neubaugebiet mit 30 WE</a:t>
            </a:r>
          </a:p>
          <a:p>
            <a:endParaRPr lang="de-DE" dirty="0"/>
          </a:p>
          <a:p>
            <a:r>
              <a:rPr lang="de-DE" dirty="0"/>
              <a:t>Wärmeverkauf bis 2030 auf 5,5 </a:t>
            </a:r>
            <a:r>
              <a:rPr lang="de-DE" dirty="0" err="1"/>
              <a:t>Mio</a:t>
            </a:r>
            <a:r>
              <a:rPr lang="de-DE" dirty="0"/>
              <a:t> kWh erhöhen (300 Anschlüsse)</a:t>
            </a:r>
          </a:p>
          <a:p>
            <a:endParaRPr lang="de-DE" dirty="0"/>
          </a:p>
          <a:p>
            <a:r>
              <a:rPr lang="de-DE" dirty="0"/>
              <a:t>Einsatz von Gülle und Mist deutlich erhöhen</a:t>
            </a:r>
          </a:p>
        </p:txBody>
      </p:sp>
    </p:spTree>
    <p:extLst>
      <p:ext uri="{BB962C8B-B14F-4D97-AF65-F5344CB8AC3E}">
        <p14:creationId xmlns:p14="http://schemas.microsoft.com/office/powerpoint/2010/main" val="167641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2AFA2-5444-4AC4-A950-69850805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Biogas in die </a:t>
            </a:r>
            <a:r>
              <a:rPr lang="de-DE" dirty="0" err="1"/>
              <a:t>Zukuft</a:t>
            </a:r>
            <a:r>
              <a:rPr lang="de-DE" dirty="0"/>
              <a:t>!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59E184-371A-4862-9F58-5EF0D0AD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Klimaneutral</a:t>
            </a:r>
          </a:p>
          <a:p>
            <a:r>
              <a:rPr lang="de-DE" dirty="0"/>
              <a:t>Regional </a:t>
            </a:r>
          </a:p>
          <a:p>
            <a:r>
              <a:rPr lang="de-DE" dirty="0"/>
              <a:t>Preisstabil</a:t>
            </a:r>
          </a:p>
          <a:p>
            <a:r>
              <a:rPr lang="de-DE" dirty="0" err="1"/>
              <a:t>PrimärenergieFaktor</a:t>
            </a:r>
            <a:r>
              <a:rPr lang="de-DE" dirty="0"/>
              <a:t> 0,2</a:t>
            </a:r>
          </a:p>
          <a:p>
            <a:r>
              <a:rPr lang="de-DE" dirty="0"/>
              <a:t>Feste Preise, auch in volatilen Zeiten</a:t>
            </a:r>
          </a:p>
          <a:p>
            <a:r>
              <a:rPr lang="de-DE" dirty="0"/>
              <a:t>Sichere, hocheffiziente Energie</a:t>
            </a:r>
          </a:p>
          <a:p>
            <a:r>
              <a:rPr lang="de-DE" dirty="0"/>
              <a:t>Vollversorgung</a:t>
            </a:r>
          </a:p>
        </p:txBody>
      </p:sp>
    </p:spTree>
    <p:extLst>
      <p:ext uri="{BB962C8B-B14F-4D97-AF65-F5344CB8AC3E}">
        <p14:creationId xmlns:p14="http://schemas.microsoft.com/office/powerpoint/2010/main" val="2197490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4D425-82AB-4C8A-A7AF-627E2DD0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die Aufmerksamkeit!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BC712-D94B-4677-8332-521251E5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57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99E22-AA49-4975-8626-1EE05E78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Wärmewende in SH – Biogas als Versorgungsanker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C870FB-3910-4E1F-B474-0F8D7B062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Jens Joost, Betriebsleiter Agrarenergie </a:t>
            </a:r>
            <a:r>
              <a:rPr lang="de-DE" dirty="0" err="1"/>
              <a:t>Schuby</a:t>
            </a:r>
            <a:r>
              <a:rPr lang="de-DE" dirty="0"/>
              <a:t> GmbH &amp; Co. KG</a:t>
            </a:r>
          </a:p>
          <a:p>
            <a:endParaRPr lang="de-DE" dirty="0"/>
          </a:p>
          <a:p>
            <a:r>
              <a:rPr lang="de-DE" dirty="0"/>
              <a:t>Jan Joost, Betriebsleiter </a:t>
            </a:r>
            <a:r>
              <a:rPr lang="de-DE" dirty="0" err="1"/>
              <a:t>Dujos</a:t>
            </a:r>
            <a:r>
              <a:rPr lang="de-DE" dirty="0"/>
              <a:t> </a:t>
            </a:r>
            <a:r>
              <a:rPr lang="de-DE" dirty="0" err="1"/>
              <a:t>Holtsee</a:t>
            </a:r>
            <a:r>
              <a:rPr lang="de-DE" dirty="0"/>
              <a:t> GmbH &amp; Co. KG</a:t>
            </a:r>
          </a:p>
          <a:p>
            <a:endParaRPr lang="de-DE" dirty="0"/>
          </a:p>
          <a:p>
            <a:r>
              <a:rPr lang="de-DE" dirty="0"/>
              <a:t>Derzeit 15 Festangestellte Mitarbeiter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54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38CD3-3E87-41FE-9478-91BB370F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Agrarenergie </a:t>
            </a:r>
            <a:r>
              <a:rPr lang="de-DE" dirty="0" err="1"/>
              <a:t>Schuby</a:t>
            </a:r>
            <a:r>
              <a:rPr lang="de-DE" dirty="0"/>
              <a:t> - Wärmenetz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84BC9F-8840-4DB2-AE23-CE7993A29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Baujahr 2010, 750 kW Bemessungsleistung, derzeit doppelt überbaut</a:t>
            </a:r>
          </a:p>
          <a:p>
            <a:endParaRPr lang="de-DE" dirty="0"/>
          </a:p>
          <a:p>
            <a:r>
              <a:rPr lang="de-DE" dirty="0"/>
              <a:t>Seit 2020 bereits 6000 </a:t>
            </a:r>
            <a:r>
              <a:rPr lang="de-DE" dirty="0" err="1"/>
              <a:t>lfm</a:t>
            </a:r>
            <a:r>
              <a:rPr lang="de-DE" dirty="0"/>
              <a:t> Fernwärmeleitung verlegt – überwiegend in Eigenleistung.</a:t>
            </a:r>
          </a:p>
          <a:p>
            <a:endParaRPr lang="de-DE" dirty="0"/>
          </a:p>
          <a:p>
            <a:r>
              <a:rPr lang="de-DE" dirty="0"/>
              <a:t>80% in KMR Stahlrohr mit Dämmstufe 3 und DUO-Rohr. </a:t>
            </a:r>
          </a:p>
          <a:p>
            <a:pPr lvl="1"/>
            <a:r>
              <a:rPr lang="de-DE" dirty="0"/>
              <a:t>Wärmeverluste ca. 10 Watt/</a:t>
            </a:r>
            <a:r>
              <a:rPr lang="de-DE" dirty="0" err="1"/>
              <a:t>lfm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Derzeit 2 Mio. kWh Wärmeverkauf an 80 Hausanschlüsse in </a:t>
            </a:r>
            <a:r>
              <a:rPr lang="de-DE" dirty="0" err="1"/>
              <a:t>Schuby</a:t>
            </a:r>
            <a:r>
              <a:rPr lang="de-DE" dirty="0"/>
              <a:t> und </a:t>
            </a:r>
            <a:r>
              <a:rPr lang="de-DE" dirty="0" err="1"/>
              <a:t>Dörphof</a:t>
            </a:r>
            <a:r>
              <a:rPr lang="de-DE" dirty="0"/>
              <a:t> (inkl. Schule, 2 </a:t>
            </a:r>
            <a:r>
              <a:rPr lang="de-DE" dirty="0" err="1"/>
              <a:t>KiTa´s</a:t>
            </a:r>
            <a:r>
              <a:rPr lang="de-DE" dirty="0"/>
              <a:t> und Sportverein)</a:t>
            </a:r>
          </a:p>
        </p:txBody>
      </p:sp>
    </p:spTree>
    <p:extLst>
      <p:ext uri="{BB962C8B-B14F-4D97-AF65-F5344CB8AC3E}">
        <p14:creationId xmlns:p14="http://schemas.microsoft.com/office/powerpoint/2010/main" val="84087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92FC5-0EC9-47C2-9930-8C062816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Planung Wärmenetzausbau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8D4103-04FD-46BA-A693-90AC4864E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Baustart Anfang 2026 nach zweijähriger Planung</a:t>
            </a:r>
          </a:p>
          <a:p>
            <a:pPr lvl="1"/>
            <a:r>
              <a:rPr lang="de-DE" dirty="0"/>
              <a:t>Ausbau des Dorfes </a:t>
            </a:r>
            <a:r>
              <a:rPr lang="de-DE" dirty="0" err="1"/>
              <a:t>Karby</a:t>
            </a:r>
            <a:r>
              <a:rPr lang="de-DE" dirty="0"/>
              <a:t> mit 100 Haushalten</a:t>
            </a:r>
          </a:p>
          <a:p>
            <a:pPr lvl="1"/>
            <a:r>
              <a:rPr lang="de-DE" dirty="0"/>
              <a:t>Weitere 2 </a:t>
            </a:r>
            <a:r>
              <a:rPr lang="de-DE" dirty="0" err="1"/>
              <a:t>Mio</a:t>
            </a:r>
            <a:r>
              <a:rPr lang="de-DE" dirty="0"/>
              <a:t> kWh sollen verkauft werden</a:t>
            </a:r>
          </a:p>
          <a:p>
            <a:r>
              <a:rPr lang="de-DE" dirty="0"/>
              <a:t>Bau eines BHKW mit 1500 kW und 2000 m³ Wärmespeicher am </a:t>
            </a:r>
            <a:r>
              <a:rPr lang="de-DE" dirty="0" err="1"/>
              <a:t>Satelitenstandort</a:t>
            </a:r>
            <a:r>
              <a:rPr lang="de-DE" dirty="0"/>
              <a:t> ca. 2km von der BGA entfernt. </a:t>
            </a:r>
          </a:p>
          <a:p>
            <a:r>
              <a:rPr lang="de-DE" dirty="0"/>
              <a:t>Bau eines Gasspeichers 40.000 m³ an der Stammanlage</a:t>
            </a:r>
          </a:p>
          <a:p>
            <a:r>
              <a:rPr lang="de-DE" dirty="0"/>
              <a:t>Zwischenziel 2026/2026:</a:t>
            </a:r>
          </a:p>
          <a:p>
            <a:pPr lvl="1"/>
            <a:r>
              <a:rPr lang="de-DE" dirty="0"/>
              <a:t>4- </a:t>
            </a:r>
            <a:r>
              <a:rPr lang="de-DE" dirty="0" err="1"/>
              <a:t>fach</a:t>
            </a:r>
            <a:r>
              <a:rPr lang="de-DE" dirty="0"/>
              <a:t> Überbauung </a:t>
            </a:r>
          </a:p>
          <a:p>
            <a:pPr lvl="1"/>
            <a:r>
              <a:rPr lang="de-DE" dirty="0"/>
              <a:t>2000 </a:t>
            </a:r>
            <a:r>
              <a:rPr lang="de-DE" dirty="0" err="1"/>
              <a:t>Bh</a:t>
            </a:r>
            <a:r>
              <a:rPr lang="de-DE" dirty="0"/>
              <a:t> für die </a:t>
            </a:r>
            <a:r>
              <a:rPr lang="de-DE" dirty="0" err="1"/>
              <a:t>BHKW´s</a:t>
            </a:r>
            <a:r>
              <a:rPr lang="de-DE" dirty="0"/>
              <a:t> geplant</a:t>
            </a:r>
          </a:p>
          <a:p>
            <a:pPr lvl="1"/>
            <a:r>
              <a:rPr lang="de-DE" dirty="0"/>
              <a:t>Änderung der Betriebsführung auf Sommer/Winterbetrieb</a:t>
            </a:r>
          </a:p>
        </p:txBody>
      </p:sp>
    </p:spTree>
    <p:extLst>
      <p:ext uri="{BB962C8B-B14F-4D97-AF65-F5344CB8AC3E}">
        <p14:creationId xmlns:p14="http://schemas.microsoft.com/office/powerpoint/2010/main" val="191755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F8BA2-3E9D-4DB2-9B3C-C89A634F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Zukunftsplanung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883896-2B91-4355-8597-D29FF550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Erweiterung zu einem regenerativen Speicherkraftwerk:</a:t>
            </a:r>
          </a:p>
          <a:p>
            <a:pPr lvl="1"/>
            <a:r>
              <a:rPr lang="de-DE" dirty="0"/>
              <a:t>Bau eines weiteren Satelliten-BHKW in Schönhagen </a:t>
            </a:r>
          </a:p>
          <a:p>
            <a:pPr lvl="1"/>
            <a:r>
              <a:rPr lang="de-DE" dirty="0"/>
              <a:t>Wärmeversorgung </a:t>
            </a:r>
            <a:r>
              <a:rPr lang="de-DE" dirty="0" err="1"/>
              <a:t>Schönhagen+Brodersby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2500 kW BHKW, 3 </a:t>
            </a:r>
            <a:r>
              <a:rPr lang="de-DE" dirty="0" err="1"/>
              <a:t>Mio</a:t>
            </a:r>
            <a:r>
              <a:rPr lang="de-DE" dirty="0"/>
              <a:t> </a:t>
            </a:r>
            <a:r>
              <a:rPr lang="de-DE" dirty="0" err="1"/>
              <a:t>kwh</a:t>
            </a:r>
            <a:r>
              <a:rPr lang="de-DE" dirty="0"/>
              <a:t> Wärmeabnahme</a:t>
            </a:r>
          </a:p>
          <a:p>
            <a:pPr lvl="1"/>
            <a:endParaRPr lang="de-DE" dirty="0"/>
          </a:p>
          <a:p>
            <a:r>
              <a:rPr lang="de-DE" dirty="0"/>
              <a:t>Ziel: 8-Fache Überbauung, Strom und Wärme dann produzieren wenn es gebraucht wird.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78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8F721-6E3C-4ACD-B2FA-972EAC06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Umbau der Standard Biogasanlage zum RSK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87E77-9FD6-44D1-98C5-5127EF27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Umstellung Sommer / Winterbetrieb</a:t>
            </a:r>
          </a:p>
          <a:p>
            <a:pPr lvl="1"/>
            <a:r>
              <a:rPr lang="de-DE" dirty="0"/>
              <a:t>Wärme soll möglichst zu 100% genutzt werden.</a:t>
            </a:r>
          </a:p>
          <a:p>
            <a:pPr lvl="1"/>
            <a:r>
              <a:rPr lang="de-DE" dirty="0"/>
              <a:t>Sommer BL sinkt auf 200 kW</a:t>
            </a:r>
          </a:p>
          <a:p>
            <a:pPr lvl="1"/>
            <a:r>
              <a:rPr lang="de-DE" dirty="0"/>
              <a:t>Winter BL steigt auf 1300 kW </a:t>
            </a:r>
          </a:p>
          <a:p>
            <a:pPr lvl="1"/>
            <a:r>
              <a:rPr lang="de-DE" dirty="0"/>
              <a:t>Speicherung von Wärme + Gas ca. 50h bis zu 100h möglich.</a:t>
            </a:r>
          </a:p>
          <a:p>
            <a:r>
              <a:rPr lang="de-DE" dirty="0"/>
              <a:t>Aufbau einer weiteren Gärstrecke</a:t>
            </a:r>
          </a:p>
          <a:p>
            <a:pPr lvl="1"/>
            <a:r>
              <a:rPr lang="de-DE" dirty="0"/>
              <a:t>Zusätzlicher Feststoffeintrag</a:t>
            </a:r>
          </a:p>
          <a:p>
            <a:pPr lvl="1"/>
            <a:r>
              <a:rPr lang="de-DE" dirty="0"/>
              <a:t>Zusätzlicher Fermenter</a:t>
            </a:r>
          </a:p>
          <a:p>
            <a:r>
              <a:rPr lang="de-DE" dirty="0"/>
              <a:t>Gesamtsystem mit mehrfacher Redundanz</a:t>
            </a:r>
          </a:p>
          <a:p>
            <a:pPr lvl="1"/>
            <a:r>
              <a:rPr lang="de-DE" dirty="0"/>
              <a:t>Betrieb der BGA mit Notstrom möglich</a:t>
            </a:r>
          </a:p>
          <a:p>
            <a:pPr lvl="1"/>
            <a:r>
              <a:rPr lang="de-DE" dirty="0"/>
              <a:t>Hackschnitzelheizung / Biogas- und Heizölbrenner </a:t>
            </a:r>
          </a:p>
        </p:txBody>
      </p:sp>
    </p:spTree>
    <p:extLst>
      <p:ext uri="{BB962C8B-B14F-4D97-AF65-F5344CB8AC3E}">
        <p14:creationId xmlns:p14="http://schemas.microsoft.com/office/powerpoint/2010/main" val="28288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E68D-7BE5-4B4A-9885-4858D77D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Wärmenetz - Details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E37C3-2F97-469A-AAD2-26B32540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Ca. 60% </a:t>
            </a:r>
            <a:r>
              <a:rPr lang="de-DE" dirty="0" err="1"/>
              <a:t>Anschlussqoute</a:t>
            </a:r>
            <a:r>
              <a:rPr lang="de-DE" dirty="0"/>
              <a:t>, 500 </a:t>
            </a:r>
            <a:r>
              <a:rPr lang="de-DE" dirty="0" err="1"/>
              <a:t>kwh</a:t>
            </a:r>
            <a:r>
              <a:rPr lang="de-DE" dirty="0"/>
              <a:t>/m Wärmeabsatz/</a:t>
            </a:r>
            <a:r>
              <a:rPr lang="de-DE" dirty="0" err="1"/>
              <a:t>lfm</a:t>
            </a:r>
            <a:r>
              <a:rPr lang="de-DE" dirty="0"/>
              <a:t> Trasse</a:t>
            </a:r>
          </a:p>
          <a:p>
            <a:r>
              <a:rPr lang="de-DE" dirty="0"/>
              <a:t>KMR Dämmserie 3  Wärmeverluste &lt;20%</a:t>
            </a:r>
          </a:p>
          <a:p>
            <a:r>
              <a:rPr lang="de-DE" dirty="0"/>
              <a:t>Günstigere Alternative als Wärmepumpe</a:t>
            </a:r>
          </a:p>
          <a:p>
            <a:r>
              <a:rPr lang="de-DE" dirty="0" err="1"/>
              <a:t>Abrechnungsystem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Arbeitspreis 14 ct/</a:t>
            </a:r>
            <a:r>
              <a:rPr lang="de-DE" dirty="0" err="1"/>
              <a:t>kwh</a:t>
            </a:r>
            <a:endParaRPr lang="de-DE" dirty="0"/>
          </a:p>
          <a:p>
            <a:pPr lvl="1"/>
            <a:r>
              <a:rPr lang="de-DE" dirty="0"/>
              <a:t>Grundpreis 100€/Monat</a:t>
            </a:r>
          </a:p>
          <a:p>
            <a:pPr lvl="1"/>
            <a:r>
              <a:rPr lang="de-DE" dirty="0"/>
              <a:t>Mehr Abrechnungsposten gibt es nicht !</a:t>
            </a:r>
          </a:p>
          <a:p>
            <a:pPr lvl="1"/>
            <a:r>
              <a:rPr lang="de-DE" dirty="0"/>
              <a:t>Keine Anschlusskosten, keine Umbaukosten.</a:t>
            </a:r>
          </a:p>
          <a:p>
            <a:pPr lvl="1"/>
            <a:r>
              <a:rPr lang="de-DE" dirty="0"/>
              <a:t>10 Jahre Vertragsbindung ohne Preisanpassung</a:t>
            </a:r>
          </a:p>
          <a:p>
            <a:pPr lvl="1"/>
            <a:r>
              <a:rPr lang="de-DE" dirty="0"/>
              <a:t>Kooperationsvertrag mit der Gemeinde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13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5D6E9-2F3F-4898-8215-E88645A9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Neubaugebiet mit Fernwärme?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61BBD2-D31F-4CC6-B2FB-7E7E8690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wird immer gesagt: geht nicht!</a:t>
            </a:r>
          </a:p>
          <a:p>
            <a:r>
              <a:rPr lang="de-DE" dirty="0"/>
              <a:t>Gemeinde </a:t>
            </a:r>
            <a:r>
              <a:rPr lang="de-DE" dirty="0" err="1"/>
              <a:t>Dörphof</a:t>
            </a:r>
            <a:r>
              <a:rPr lang="de-DE" dirty="0"/>
              <a:t> schließt gesamtes Neubaugebiet ans Fernwärmenetz an</a:t>
            </a:r>
          </a:p>
          <a:p>
            <a:pPr lvl="1"/>
            <a:r>
              <a:rPr lang="de-DE" dirty="0"/>
              <a:t>23 Neubauhäuser</a:t>
            </a:r>
          </a:p>
          <a:p>
            <a:pPr lvl="1"/>
            <a:r>
              <a:rPr lang="de-DE" dirty="0"/>
              <a:t>Sehr geringe Baukosten für uns als Betreiber</a:t>
            </a:r>
          </a:p>
          <a:p>
            <a:pPr lvl="2"/>
            <a:r>
              <a:rPr lang="de-DE" dirty="0"/>
              <a:t>15 €/</a:t>
            </a:r>
            <a:r>
              <a:rPr lang="de-DE" dirty="0" err="1"/>
              <a:t>lfm</a:t>
            </a:r>
            <a:r>
              <a:rPr lang="de-DE" dirty="0"/>
              <a:t> Tiefbau</a:t>
            </a:r>
          </a:p>
          <a:p>
            <a:r>
              <a:rPr lang="de-DE" dirty="0"/>
              <a:t>Betrieb mit geringerer VL-Temperatur möglich (60Grad)</a:t>
            </a:r>
          </a:p>
          <a:p>
            <a:r>
              <a:rPr lang="de-DE" dirty="0"/>
              <a:t>Für die Besitzer sind wir erheblich günstiger als Wärmepumpe und nur halb so teuer als die alternative „kalte Nahwärme“</a:t>
            </a:r>
          </a:p>
        </p:txBody>
      </p:sp>
    </p:spTree>
    <p:extLst>
      <p:ext uri="{BB962C8B-B14F-4D97-AF65-F5344CB8AC3E}">
        <p14:creationId xmlns:p14="http://schemas.microsoft.com/office/powerpoint/2010/main" val="34650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03F42-4431-4253-8997-6B0908B3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Biogasanlage - Footprint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FB566-4220-4C2C-A19B-31C4D683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Erstellung eines CO2-Fußabdruck durch einen zertifizierten </a:t>
            </a:r>
            <a:r>
              <a:rPr lang="de-DE" dirty="0" err="1"/>
              <a:t>Ökobilanzierer</a:t>
            </a:r>
            <a:endParaRPr lang="de-DE" dirty="0"/>
          </a:p>
          <a:p>
            <a:endParaRPr lang="de-DE" dirty="0"/>
          </a:p>
          <a:p>
            <a:r>
              <a:rPr lang="de-DE" dirty="0"/>
              <a:t>Ergebnis:  -70g CO2 pro produzierte </a:t>
            </a:r>
            <a:r>
              <a:rPr lang="de-DE" dirty="0" err="1"/>
              <a:t>kwh</a:t>
            </a:r>
            <a:r>
              <a:rPr lang="de-DE" dirty="0"/>
              <a:t> Strom</a:t>
            </a:r>
          </a:p>
        </p:txBody>
      </p:sp>
    </p:spTree>
    <p:extLst>
      <p:ext uri="{BB962C8B-B14F-4D97-AF65-F5344CB8AC3E}">
        <p14:creationId xmlns:p14="http://schemas.microsoft.com/office/powerpoint/2010/main" val="3937804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607</Words>
  <Application>Microsoft Office PowerPoint</Application>
  <PresentationFormat>Breitbild</PresentationFormat>
  <Paragraphs>112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Facette</vt:lpstr>
      <vt:lpstr>PowerPoint-Präsentation</vt:lpstr>
      <vt:lpstr>Wärmewende in SH – Biogas als Versorgungsanker</vt:lpstr>
      <vt:lpstr>Agrarenergie Schuby - Wärmenetz</vt:lpstr>
      <vt:lpstr>Aktuelle Planung Wärmenetzausbau</vt:lpstr>
      <vt:lpstr>Weitere Zukunftsplanung</vt:lpstr>
      <vt:lpstr>Umbau der Standard Biogasanlage zum RSK</vt:lpstr>
      <vt:lpstr>Wärmenetz - Details</vt:lpstr>
      <vt:lpstr>Neubaugebiet mit Fernwärme? </vt:lpstr>
      <vt:lpstr>Biogasanlage - Footprint</vt:lpstr>
      <vt:lpstr>Biogasanlage Dujos Holtsee - Besonderheiten </vt:lpstr>
      <vt:lpstr>Strom dann produzieren wenn´s gebraucht wird</vt:lpstr>
      <vt:lpstr>Wärmenetz – erste Gedanken in 2021 </vt:lpstr>
      <vt:lpstr>PowerPoint-Präsentation</vt:lpstr>
      <vt:lpstr>PowerPoint-Präsentation</vt:lpstr>
      <vt:lpstr>Zukunftsplanung </vt:lpstr>
      <vt:lpstr>Zukunftsplanung</vt:lpstr>
      <vt:lpstr>Mit Biogas in die Zukuft! </vt:lpstr>
      <vt:lpstr>Vielen Dank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Joost</dc:creator>
  <cp:lastModifiedBy>Jens Joost</cp:lastModifiedBy>
  <cp:revision>13</cp:revision>
  <dcterms:created xsi:type="dcterms:W3CDTF">2025-06-09T15:24:22Z</dcterms:created>
  <dcterms:modified xsi:type="dcterms:W3CDTF">2025-06-10T08:04:50Z</dcterms:modified>
</cp:coreProperties>
</file>